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412" r:id="rId2"/>
    <p:sldId id="436" r:id="rId3"/>
    <p:sldId id="441" r:id="rId4"/>
    <p:sldId id="325" r:id="rId5"/>
    <p:sldId id="329" r:id="rId6"/>
    <p:sldId id="330" r:id="rId7"/>
    <p:sldId id="333" r:id="rId8"/>
    <p:sldId id="443" r:id="rId9"/>
    <p:sldId id="444" r:id="rId10"/>
    <p:sldId id="339" r:id="rId11"/>
    <p:sldId id="340" r:id="rId12"/>
    <p:sldId id="420" r:id="rId13"/>
    <p:sldId id="435" r:id="rId14"/>
    <p:sldId id="343" r:id="rId15"/>
    <p:sldId id="445" r:id="rId16"/>
    <p:sldId id="446" r:id="rId17"/>
    <p:sldId id="437" r:id="rId18"/>
    <p:sldId id="417" r:id="rId19"/>
    <p:sldId id="432" r:id="rId20"/>
    <p:sldId id="433" r:id="rId21"/>
    <p:sldId id="434" r:id="rId22"/>
    <p:sldId id="419" r:id="rId23"/>
    <p:sldId id="440" r:id="rId24"/>
    <p:sldId id="415" r:id="rId25"/>
    <p:sldId id="425" r:id="rId26"/>
    <p:sldId id="421" r:id="rId27"/>
    <p:sldId id="442" r:id="rId28"/>
    <p:sldId id="408" r:id="rId29"/>
    <p:sldId id="409" r:id="rId30"/>
    <p:sldId id="439" r:id="rId31"/>
    <p:sldId id="364" r:id="rId32"/>
    <p:sldId id="391" r:id="rId33"/>
    <p:sldId id="42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4" autoAdjust="0"/>
    <p:restoredTop sz="65741" autoAdjust="0"/>
  </p:normalViewPr>
  <p:slideViewPr>
    <p:cSldViewPr snapToGrid="0" snapToObjects="1">
      <p:cViewPr>
        <p:scale>
          <a:sx n="100" d="100"/>
          <a:sy n="100" d="100"/>
        </p:scale>
        <p:origin x="-920" y="-80"/>
      </p:cViewPr>
      <p:guideLst>
        <p:guide orient="horz" pos="2160"/>
        <p:guide pos="2880"/>
      </p:guideLst>
    </p:cSldViewPr>
  </p:slideViewPr>
  <p:notesTextViewPr>
    <p:cViewPr>
      <p:scale>
        <a:sx n="100" d="100"/>
        <a:sy n="100" d="100"/>
      </p:scale>
      <p:origin x="0" y="0"/>
    </p:cViewPr>
  </p:notesTextViewPr>
  <p:sorterViewPr>
    <p:cViewPr>
      <p:scale>
        <a:sx n="85" d="100"/>
        <a:sy n="85" d="100"/>
      </p:scale>
      <p:origin x="0" y="152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03/02/15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research focus is to bridge the technology and knowledge gap between big industrial level science like genomics and the labs where the expertise is concentrated. We want to help put the bio back in bioinformatics.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2555543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10</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 is called </a:t>
            </a:r>
            <a:r>
              <a:rPr lang="en-US" baseline="0" dirty="0" err="1" smtClean="0"/>
              <a:t>GeeFu</a:t>
            </a:r>
            <a:r>
              <a:rPr lang="en-US" baseline="0" dirty="0" smtClean="0"/>
              <a:t> and it is a graphical tool available over the web, you can annotate and edit genes and transcripts and whole genomes just by clicking and typing.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can also be set up to dispense rewards for doing work. Completing different numbers of tasks awards the user a badge that can be used to show their expertise. This is particularly helpful for junior researchers and encourages them to add a little knowledge at a time and gain something that differentiates their CVs from others.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13</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GeeFu</a:t>
            </a:r>
            <a:r>
              <a:rPr lang="en-US" dirty="0" smtClean="0"/>
              <a:t> also provides</a:t>
            </a:r>
            <a:r>
              <a:rPr lang="en-US" baseline="0" dirty="0" smtClean="0"/>
              <a:t> analysis tools like sequence searches of the provided data too, and fully cross links this back to the annotations and reports Kind of like a “build your own NCBI”, but restricted to a new and growing set of information for the new organism</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14</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went one step further than</a:t>
            </a:r>
            <a:r>
              <a:rPr lang="en-US" baseline="0" dirty="0" smtClean="0"/>
              <a:t> that though and crowd sourced from the general public. </a:t>
            </a:r>
          </a:p>
          <a:p>
            <a:endParaRPr lang="en-US" baseline="0" dirty="0" smtClean="0"/>
          </a:p>
          <a:p>
            <a:endParaRPr lang="en-US" baseline="0" dirty="0" smtClean="0"/>
          </a:p>
          <a:p>
            <a:r>
              <a:rPr lang="en-US" baseline="0" dirty="0" smtClean="0"/>
              <a:t>We produced </a:t>
            </a:r>
            <a:r>
              <a:rPr lang="en-US" dirty="0" smtClean="0"/>
              <a:t> game we produced is called </a:t>
            </a:r>
            <a:r>
              <a:rPr lang="en-US" dirty="0" err="1" smtClean="0"/>
              <a:t>Fraxinus</a:t>
            </a:r>
            <a:endParaRPr lang="en-US" dirty="0" smtClean="0"/>
          </a:p>
          <a:p>
            <a:endParaRPr lang="en-US" baseline="0" dirty="0" smtClean="0"/>
          </a:p>
          <a:p>
            <a:r>
              <a:rPr lang="en-US" dirty="0" smtClean="0"/>
              <a:t>This</a:t>
            </a:r>
            <a:r>
              <a:rPr lang="en-US" baseline="0" dirty="0" smtClean="0"/>
              <a:t> is the game screen of </a:t>
            </a:r>
            <a:r>
              <a:rPr lang="en-US" baseline="0" dirty="0" err="1" smtClean="0"/>
              <a:t>Fraxinus</a:t>
            </a:r>
            <a:r>
              <a:rPr lang="en-US" baseline="0" dirty="0" smtClean="0"/>
              <a:t>, Along the top we have Target Pattern, from one of our references. </a:t>
            </a:r>
          </a:p>
          <a:p>
            <a:r>
              <a:rPr lang="en-US" baseline="0" dirty="0" smtClean="0"/>
              <a:t>The rest of the </a:t>
            </a:r>
            <a:r>
              <a:rPr lang="en-US" baseline="0" dirty="0" err="1" smtClean="0"/>
              <a:t>coloured</a:t>
            </a:r>
            <a:r>
              <a:rPr lang="en-US" baseline="0" dirty="0" smtClean="0"/>
              <a:t> rows are reads from DNA sequencing experiments. The player can manually alter the reads to make the best alignments</a:t>
            </a:r>
          </a:p>
          <a:p>
            <a:endParaRPr lang="en-US" baseline="0" dirty="0" smtClean="0"/>
          </a:p>
          <a:p>
            <a:r>
              <a:rPr lang="en-US" baseline="0" dirty="0" smtClean="0"/>
              <a:t>Once player has maximum score they think they can get, they can claim the pattern for themselves and get points for that, and it all goes back into our databases for further use. The players did really well, outperforming the high throughput algorithms in variants like </a:t>
            </a:r>
            <a:r>
              <a:rPr lang="en-US" baseline="0" dirty="0" err="1" smtClean="0"/>
              <a:t>indels</a:t>
            </a:r>
            <a:r>
              <a:rPr lang="en-US" baseline="0" dirty="0" smtClean="0"/>
              <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15</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approach had a strong</a:t>
            </a:r>
            <a:r>
              <a:rPr lang="en-US" baseline="0" dirty="0" smtClean="0"/>
              <a:t> </a:t>
            </a:r>
            <a:r>
              <a:rPr lang="en-US" dirty="0" smtClean="0"/>
              <a:t>impact, it was picked up</a:t>
            </a:r>
            <a:r>
              <a:rPr lang="en-US" baseline="0" dirty="0" smtClean="0"/>
              <a:t> by a wide range of news and media outlets across the world.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16</a:t>
            </a:fld>
            <a:endParaRPr lang="en-US"/>
          </a:p>
        </p:txBody>
      </p:sp>
    </p:spTree>
    <p:extLst>
      <p:ext uri="{BB962C8B-B14F-4D97-AF65-F5344CB8AC3E}">
        <p14:creationId xmlns:p14="http://schemas.microsoft.com/office/powerpoint/2010/main" val="2003919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17</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a:t>
            </a:r>
          </a:p>
          <a:p>
            <a:endParaRPr lang="en-US" baseline="0" dirty="0" smtClean="0"/>
          </a:p>
          <a:p>
            <a:r>
              <a:rPr lang="en-US" baseline="0" dirty="0" smtClean="0"/>
              <a:t>Assembly software breaks the reads down into overlapping </a:t>
            </a:r>
            <a:r>
              <a:rPr lang="en-US" baseline="0" dirty="0" err="1" smtClean="0"/>
              <a:t>kmers</a:t>
            </a:r>
            <a:r>
              <a:rPr lang="en-US" baseline="0" dirty="0" smtClean="0"/>
              <a:t>, and by following paths of overlap reconstitutes longer fragments from many reads.</a:t>
            </a:r>
          </a:p>
          <a:p>
            <a:endParaRPr lang="en-US" baseline="0" dirty="0" smtClean="0"/>
          </a:p>
          <a:p>
            <a:endParaRPr lang="en-US" baseline="0" dirty="0" smtClean="0"/>
          </a:p>
          <a:p>
            <a:r>
              <a:rPr lang="en-US" baseline="0" dirty="0" smtClean="0"/>
              <a:t>But SNPs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18</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19</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smtClean="0"/>
              <a:t>we’ve successfully</a:t>
            </a:r>
            <a:r>
              <a:rPr lang="en-US" baseline="0" smtClean="0"/>
              <a:t> </a:t>
            </a:r>
            <a:r>
              <a:rPr lang="en-US" baseline="0" dirty="0" smtClean="0"/>
              <a:t>applied the system</a:t>
            </a:r>
            <a:r>
              <a:rPr lang="en-US" dirty="0" smtClean="0"/>
              <a:t> to find thousands of candidate</a:t>
            </a:r>
            <a:r>
              <a:rPr lang="en-US" baseline="0" dirty="0" smtClean="0"/>
              <a:t> SNPs that may be linked to resistance to late blight resistance in </a:t>
            </a:r>
            <a:r>
              <a:rPr lang="en-US" baseline="0" dirty="0" err="1" smtClean="0"/>
              <a:t>unsequenced</a:t>
            </a:r>
            <a:r>
              <a:rPr lang="en-US" baseline="0" dirty="0" smtClean="0"/>
              <a:t> wild potato species.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20</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So we implemented a system, called 2k+2 that separates our all the tangled bubbles.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21</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it proved to make highly accurate predictions of the SNPs in the tangles (mean of 85%) smoothly across the whole genome without the need for other attributes.</a:t>
            </a:r>
          </a:p>
          <a:p>
            <a:endParaRPr lang="en-US" baseline="0" dirty="0" smtClean="0"/>
          </a:p>
          <a:p>
            <a:r>
              <a:rPr lang="en-US" baseline="0" dirty="0" smtClean="0"/>
              <a:t>Together these programs provide a powerful platform to find SNPs in situations where you lack a reference genome.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we’ve been taking is to identify</a:t>
            </a:r>
            <a:r>
              <a:rPr lang="en-US" baseline="0" dirty="0" smtClean="0"/>
              <a:t> the actual causative mutation directly from the sequence or assembly.  And to do this we take advantage of the fact that in forward genetic screens, when a mutagenesis is carried out and crosses are done later, we see that the SNP frequency around the mutation we are selecting for fades out as we get further across the chromosome. We can use this pattern to our advantage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 draft assembly of </a:t>
            </a:r>
            <a:r>
              <a:rPr lang="en-US" dirty="0" err="1" smtClean="0"/>
              <a:t>contigs</a:t>
            </a:r>
            <a:r>
              <a:rPr lang="en-US" dirty="0" smtClean="0"/>
              <a:t> or just</a:t>
            </a:r>
            <a:r>
              <a:rPr lang="en-US" baseline="0" dirty="0" smtClean="0"/>
              <a:t> </a:t>
            </a:r>
            <a:r>
              <a:rPr lang="en-US" dirty="0" smtClean="0"/>
              <a:t>reads, then the random order means that the distribution is smoothed out. We can put</a:t>
            </a:r>
            <a:r>
              <a:rPr lang="en-US" baseline="0" dirty="0" smtClean="0"/>
              <a:t> the peak back by reordering the </a:t>
            </a:r>
            <a:r>
              <a:rPr lang="en-US" baseline="0" dirty="0" err="1" smtClean="0"/>
              <a:t>contigs</a:t>
            </a:r>
            <a:r>
              <a:rPr lang="en-US" baseline="0" dirty="0" smtClean="0"/>
              <a:t> properly and we’ve been doing this with genetic algorithms that explore permutations and select the most appropriate. This picture shows a version looking for the optimum blue line and improving the permutations at each iteration. </a:t>
            </a:r>
            <a:r>
              <a:rPr lang="en-US" dirty="0" smtClean="0"/>
              <a:t>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2152193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other things going on in my group, not least we’ve been working on reaching wider, non-</a:t>
            </a:r>
            <a:r>
              <a:rPr lang="en-US" baseline="0" smtClean="0"/>
              <a:t>specialist groups.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So we’ve also been doing crowd-sourcing through citizen science projects. This is a shot of </a:t>
            </a:r>
            <a:r>
              <a:rPr lang="en-US" baseline="0" dirty="0" err="1" smtClean="0"/>
              <a:t>Fraxinus</a:t>
            </a:r>
            <a:r>
              <a:rPr lang="en-US" baseline="0" dirty="0" smtClean="0"/>
              <a:t>, a Facebook platform game that presents tricky multiple sequence alignment puzzles from our ash dieback data to a player and they can manually sort them out for us.</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1171733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also producers</a:t>
            </a:r>
            <a:r>
              <a:rPr lang="en-US" baseline="0" dirty="0" smtClean="0"/>
              <a:t> of excellent high-quality open-source software, we regularly package our internal tools for the bioinformatics user and these have had a significant reception, receiving over 35000 downloads in total to date.</a:t>
            </a:r>
          </a:p>
          <a:p>
            <a:endParaRPr lang="en-US" baseline="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26</a:t>
            </a:fld>
            <a:endParaRPr lang="en-US"/>
          </a:p>
        </p:txBody>
      </p:sp>
    </p:spTree>
    <p:extLst>
      <p:ext uri="{BB962C8B-B14F-4D97-AF65-F5344CB8AC3E}">
        <p14:creationId xmlns:p14="http://schemas.microsoft.com/office/powerpoint/2010/main" val="529990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those are the projects we’ve got going on in my group that I wanted to tell you about. We</a:t>
            </a:r>
            <a:r>
              <a:rPr lang="fr-FR" dirty="0" smtClean="0"/>
              <a:t>’</a:t>
            </a:r>
            <a:r>
              <a:rPr lang="en-US" dirty="0" err="1" smtClean="0"/>
              <a:t>ve</a:t>
            </a:r>
            <a:r>
              <a:rPr lang="en-US" baseline="0" dirty="0" smtClean="0"/>
              <a:t> seen that we don’t need to feel restricted by the way we play science to get projects launched, we can make much better use of the people and expertise around us. We’ve also shown that with a bit of smart thinking we can get around the canonical ways of doing genomics.</a:t>
            </a:r>
          </a:p>
          <a:p>
            <a:endParaRPr lang="en-US" baseline="0" dirty="0" smtClean="0"/>
          </a:p>
          <a:p>
            <a:r>
              <a:rPr lang="en-US" baseline="0" dirty="0" smtClean="0"/>
              <a:t>Together these attitudes and approaches are going to help us germinate and grow our work even better.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27</a:t>
            </a:fld>
            <a:endParaRPr lang="en-US"/>
          </a:p>
        </p:txBody>
      </p:sp>
    </p:spTree>
    <p:extLst>
      <p:ext uri="{BB962C8B-B14F-4D97-AF65-F5344CB8AC3E}">
        <p14:creationId xmlns:p14="http://schemas.microsoft.com/office/powerpoint/2010/main" val="3949076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28</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29</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3258055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30</a:t>
            </a:fld>
            <a:endParaRPr lang="en-US"/>
          </a:p>
        </p:txBody>
      </p:sp>
    </p:spTree>
    <p:extLst>
      <p:ext uri="{BB962C8B-B14F-4D97-AF65-F5344CB8AC3E}">
        <p14:creationId xmlns:p14="http://schemas.microsoft.com/office/powerpoint/2010/main" val="1274760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31</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co-ordinate the UK Galaxy Community and we’re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32</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when the ash dieback pathogen reached the </a:t>
            </a:r>
            <a:r>
              <a:rPr lang="en-GB" baseline="0" dirty="0" err="1" smtClean="0"/>
              <a:t>uk</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 Throughout summer you can also see leaves with brown leaf stalks.</a:t>
            </a:r>
          </a:p>
          <a:p>
            <a:endParaRPr lang="en-US" baseline="0" dirty="0" smtClean="0"/>
          </a:p>
          <a:p>
            <a:r>
              <a:rPr lang="en-GB" dirty="0" smtClean="0"/>
              <a:t>Its arrival in England in</a:t>
            </a:r>
            <a:r>
              <a:rPr lang="en-GB" baseline="0" dirty="0" smtClean="0"/>
              <a:t> 2012 caused a fuss in the media and we realised we needed a way to respond quickly and </a:t>
            </a:r>
            <a:r>
              <a:rPr lang="en-GB" baseline="0" dirty="0" err="1" smtClean="0"/>
              <a:t>kickstart</a:t>
            </a:r>
            <a:r>
              <a:rPr lang="en-GB" baseline="0" dirty="0" smtClean="0"/>
              <a:t> the research.</a:t>
            </a:r>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applied Open Source and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a lot of sequence data provided, of great use was some early </a:t>
            </a:r>
            <a:r>
              <a:rPr lang="en-US" baseline="0" dirty="0" err="1" smtClean="0"/>
              <a:t>RNAseq</a:t>
            </a:r>
            <a:r>
              <a:rPr lang="en-US" baseline="0" dirty="0" smtClean="0"/>
              <a:t> interaction </a:t>
            </a:r>
            <a:r>
              <a:rPr lang="en-US" baseline="0" dirty="0" err="1" smtClean="0"/>
              <a:t>transcriptomes</a:t>
            </a:r>
            <a:r>
              <a:rPr lang="en-US" baseline="0" dirty="0" smtClean="0"/>
              <a:t> sampled directly from the tree that identified potential mating loci  and </a:t>
            </a:r>
            <a:r>
              <a:rPr lang="en-US" baseline="0" dirty="0" smtClean="0"/>
              <a:t>types. These were generated by keen workers in The Sainsbury Lab.</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TGAC in Norwich provided us with DNA sequence and a first draft </a:t>
            </a:r>
            <a:r>
              <a:rPr lang="en-US" baseline="0" dirty="0" smtClean="0"/>
              <a:t>assembly </a:t>
            </a:r>
            <a:r>
              <a:rPr lang="en-US" baseline="0" smtClean="0"/>
              <a:t>and annotations. </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3481C8F-CC86-3945-955C-539777638A4B}" type="slidenum">
              <a:rPr lang="en-US" smtClean="0"/>
              <a:t>7</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Diane Saunders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smtClean="0">
                <a:solidFill>
                  <a:schemeClr val="tx1"/>
                </a:solidFill>
                <a:effectLst/>
                <a:latin typeface="+mn-lt"/>
                <a:ea typeface="+mn-ea"/>
                <a:cs typeface="+mn-cs"/>
              </a:rPr>
              <a:t>ash dieback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She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8</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dirty="0" smtClean="0">
                <a:solidFill>
                  <a:schemeClr val="tx1"/>
                </a:solidFill>
                <a:effectLst/>
                <a:latin typeface="+mn-lt"/>
                <a:ea typeface="+mn-ea"/>
                <a:cs typeface="+mn-cs"/>
              </a:rPr>
              <a:t> Dong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9</a:t>
            </a:fld>
            <a:endParaRPr lang="en-US"/>
          </a:p>
        </p:txBody>
      </p:sp>
    </p:spTree>
    <p:extLst>
      <p:ext uri="{BB962C8B-B14F-4D97-AF65-F5344CB8AC3E}">
        <p14:creationId xmlns:p14="http://schemas.microsoft.com/office/powerpoint/2010/main" val="12811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03/02/15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03/02/15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03/02/15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03/02/15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03/02/15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03/02/15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03/02/15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03/02/15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tiff"/></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1"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0.gif"/></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6.jp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hyperlink" Target="http://www.fera.defra.gov.uk/" TargetMode="External"/><Relationship Id="rId8" Type="http://schemas.openxmlformats.org/officeDocument/2006/relationships/image" Target="../media/image61.gif"/><Relationship Id="rId9"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plar-rus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7723" cy="6858000"/>
          </a:xfrm>
          <a:prstGeom prst="rect">
            <a:avLst/>
          </a:prstGeom>
        </p:spPr>
      </p:pic>
      <p:sp>
        <p:nvSpPr>
          <p:cNvPr id="6" name="Rectangle 5"/>
          <p:cNvSpPr/>
          <p:nvPr/>
        </p:nvSpPr>
        <p:spPr>
          <a:xfrm>
            <a:off x="3722" y="1278175"/>
            <a:ext cx="9144000" cy="1858725"/>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the ground up</a:t>
            </a:r>
          </a:p>
          <a:p>
            <a:pPr algn="ctr"/>
            <a:r>
              <a:rPr lang="en-US" dirty="0" smtClean="0">
                <a:latin typeface="Helvetica"/>
                <a:cs typeface="Helvetica"/>
              </a:rPr>
              <a:t>New genomics tools for small communities working with emergent pathogens and non-models</a:t>
            </a:r>
            <a:endParaRPr lang="en-US" dirty="0">
              <a:latin typeface="Helvetica"/>
              <a:cs typeface="Helvetica"/>
            </a:endParaRPr>
          </a:p>
        </p:txBody>
      </p:sp>
    </p:spTree>
    <p:extLst>
      <p:ext uri="{BB962C8B-B14F-4D97-AF65-F5344CB8AC3E}">
        <p14:creationId xmlns:p14="http://schemas.microsoft.com/office/powerpoint/2010/main" val="1924968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 a group activity </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spTree>
    <p:extLst>
      <p:ext uri="{BB962C8B-B14F-4D97-AF65-F5344CB8AC3E}">
        <p14:creationId xmlns:p14="http://schemas.microsoft.com/office/powerpoint/2010/main" val="23259985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grpSp>
        <p:nvGrpSpPr>
          <p:cNvPr id="4" name="Group 3"/>
          <p:cNvGrpSpPr/>
          <p:nvPr/>
        </p:nvGrpSpPr>
        <p:grpSpPr>
          <a:xfrm>
            <a:off x="1378070" y="2201810"/>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spTree>
    <p:extLst>
      <p:ext uri="{BB962C8B-B14F-4D97-AF65-F5344CB8AC3E}">
        <p14:creationId xmlns:p14="http://schemas.microsoft.com/office/powerpoint/2010/main" val="17046406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Citizen Science</a:t>
            </a:r>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2537"/>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621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6401" b="18532"/>
          <a:stretch/>
        </p:blipFill>
        <p:spPr>
          <a:xfrm>
            <a:off x="939427" y="5982777"/>
            <a:ext cx="3634831" cy="477206"/>
          </a:xfrm>
          <a:prstGeom prst="rect">
            <a:avLst/>
          </a:prstGeom>
        </p:spPr>
      </p:pic>
      <p:grpSp>
        <p:nvGrpSpPr>
          <p:cNvPr id="17" name="Group 16"/>
          <p:cNvGrpSpPr/>
          <p:nvPr/>
        </p:nvGrpSpPr>
        <p:grpSpPr>
          <a:xfrm>
            <a:off x="4605975" y="5679180"/>
            <a:ext cx="2430643" cy="1076972"/>
            <a:chOff x="5808888" y="3522500"/>
            <a:chExt cx="1414456" cy="787080"/>
          </a:xfrm>
        </p:grpSpPr>
        <p:pic>
          <p:nvPicPr>
            <p:cNvPr id="9" name="Picture 8"/>
            <p:cNvPicPr>
              <a:picLocks noChangeAspect="1"/>
            </p:cNvPicPr>
            <p:nvPr/>
          </p:nvPicPr>
          <p:blipFill rotWithShape="1">
            <a:blip r:embed="rId4"/>
            <a:srcRect r="65590" b="78156"/>
            <a:stretch/>
          </p:blipFill>
          <p:spPr>
            <a:xfrm>
              <a:off x="5808889" y="4023758"/>
              <a:ext cx="1414455" cy="285822"/>
            </a:xfrm>
            <a:prstGeom prst="rect">
              <a:avLst/>
            </a:prstGeom>
          </p:spPr>
        </p:pic>
        <p:pic>
          <p:nvPicPr>
            <p:cNvPr id="14" name="Picture 13"/>
            <p:cNvPicPr>
              <a:picLocks noChangeAspect="1"/>
            </p:cNvPicPr>
            <p:nvPr/>
          </p:nvPicPr>
          <p:blipFill rotWithShape="1">
            <a:blip r:embed="rId5"/>
            <a:srcRect l="3245" r="70436" b="87336"/>
            <a:stretch/>
          </p:blipFill>
          <p:spPr>
            <a:xfrm>
              <a:off x="5808888" y="3522500"/>
              <a:ext cx="858398" cy="436855"/>
            </a:xfrm>
            <a:prstGeom prst="rect">
              <a:avLst/>
            </a:prstGeom>
          </p:spPr>
        </p:pic>
      </p:grpSp>
      <p:grpSp>
        <p:nvGrpSpPr>
          <p:cNvPr id="2" name="Group 1"/>
          <p:cNvGrpSpPr/>
          <p:nvPr/>
        </p:nvGrpSpPr>
        <p:grpSpPr>
          <a:xfrm>
            <a:off x="188836" y="2530521"/>
            <a:ext cx="5411994" cy="1161998"/>
            <a:chOff x="4189928" y="1574967"/>
            <a:chExt cx="4692249" cy="839039"/>
          </a:xfrm>
        </p:grpSpPr>
        <p:pic>
          <p:nvPicPr>
            <p:cNvPr id="11" name="Picture 10"/>
            <p:cNvPicPr>
              <a:picLocks noChangeAspect="1"/>
            </p:cNvPicPr>
            <p:nvPr/>
          </p:nvPicPr>
          <p:blipFill rotWithShape="1">
            <a:blip r:embed="rId6"/>
            <a:srcRect t="56031" r="41783" b="19184"/>
            <a:stretch/>
          </p:blipFill>
          <p:spPr>
            <a:xfrm>
              <a:off x="4189928" y="1952431"/>
              <a:ext cx="2731674" cy="461575"/>
            </a:xfrm>
            <a:prstGeom prst="rect">
              <a:avLst/>
            </a:prstGeom>
          </p:spPr>
        </p:pic>
        <p:pic>
          <p:nvPicPr>
            <p:cNvPr id="16" name="Picture 15"/>
            <p:cNvPicPr>
              <a:picLocks noChangeAspect="1"/>
            </p:cNvPicPr>
            <p:nvPr/>
          </p:nvPicPr>
          <p:blipFill rotWithShape="1">
            <a:blip r:embed="rId6"/>
            <a:srcRect b="76617"/>
            <a:stretch/>
          </p:blipFill>
          <p:spPr>
            <a:xfrm>
              <a:off x="4189928" y="1574967"/>
              <a:ext cx="4692249" cy="435470"/>
            </a:xfrm>
            <a:prstGeom prst="rect">
              <a:avLst/>
            </a:prstGeom>
          </p:spPr>
        </p:pic>
      </p:grpSp>
      <p:grpSp>
        <p:nvGrpSpPr>
          <p:cNvPr id="19" name="Group 18"/>
          <p:cNvGrpSpPr/>
          <p:nvPr/>
        </p:nvGrpSpPr>
        <p:grpSpPr>
          <a:xfrm>
            <a:off x="188837" y="4289371"/>
            <a:ext cx="3324400" cy="1211318"/>
            <a:chOff x="446372" y="3522500"/>
            <a:chExt cx="3652699" cy="1341719"/>
          </a:xfrm>
        </p:grpSpPr>
        <p:pic>
          <p:nvPicPr>
            <p:cNvPr id="5" name="Picture 4"/>
            <p:cNvPicPr>
              <a:picLocks noChangeAspect="1"/>
            </p:cNvPicPr>
            <p:nvPr/>
          </p:nvPicPr>
          <p:blipFill rotWithShape="1">
            <a:blip r:embed="rId7"/>
            <a:srcRect t="41208"/>
            <a:stretch/>
          </p:blipFill>
          <p:spPr>
            <a:xfrm>
              <a:off x="446372" y="4031704"/>
              <a:ext cx="3652699" cy="832515"/>
            </a:xfrm>
            <a:prstGeom prst="rect">
              <a:avLst/>
            </a:prstGeom>
          </p:spPr>
        </p:pic>
        <p:pic>
          <p:nvPicPr>
            <p:cNvPr id="18" name="Picture 17"/>
            <p:cNvPicPr>
              <a:picLocks noChangeAspect="1"/>
            </p:cNvPicPr>
            <p:nvPr/>
          </p:nvPicPr>
          <p:blipFill rotWithShape="1">
            <a:blip r:embed="rId7"/>
            <a:srcRect l="3290" r="67253" b="82182"/>
            <a:stretch/>
          </p:blipFill>
          <p:spPr>
            <a:xfrm>
              <a:off x="446837" y="3522500"/>
              <a:ext cx="2337354" cy="548093"/>
            </a:xfrm>
            <a:prstGeom prst="rect">
              <a:avLst/>
            </a:prstGeom>
          </p:spPr>
        </p:pic>
      </p:grpSp>
      <p:pic>
        <p:nvPicPr>
          <p:cNvPr id="24" name="Picture 23"/>
          <p:cNvPicPr>
            <a:picLocks noChangeAspect="1"/>
          </p:cNvPicPr>
          <p:nvPr/>
        </p:nvPicPr>
        <p:blipFill rotWithShape="1">
          <a:blip r:embed="rId8"/>
          <a:srcRect t="29529" r="10069" b="26635"/>
          <a:stretch/>
        </p:blipFill>
        <p:spPr>
          <a:xfrm>
            <a:off x="304394" y="1505100"/>
            <a:ext cx="3634831" cy="797344"/>
          </a:xfrm>
          <a:prstGeom prst="rect">
            <a:avLst/>
          </a:prstGeom>
        </p:spPr>
      </p:pic>
      <p:pic>
        <p:nvPicPr>
          <p:cNvPr id="25" name="Picture 24"/>
          <p:cNvPicPr>
            <a:picLocks noChangeAspect="1"/>
          </p:cNvPicPr>
          <p:nvPr/>
        </p:nvPicPr>
        <p:blipFill rotWithShape="1">
          <a:blip r:embed="rId7"/>
          <a:srcRect l="3290" r="67253" b="82182"/>
          <a:stretch/>
        </p:blipFill>
        <p:spPr>
          <a:xfrm>
            <a:off x="304394" y="1066577"/>
            <a:ext cx="2012142" cy="471832"/>
          </a:xfrm>
          <a:prstGeom prst="rect">
            <a:avLst/>
          </a:prstGeom>
        </p:spPr>
      </p:pic>
      <p:grpSp>
        <p:nvGrpSpPr>
          <p:cNvPr id="27" name="Group 26"/>
          <p:cNvGrpSpPr/>
          <p:nvPr/>
        </p:nvGrpSpPr>
        <p:grpSpPr>
          <a:xfrm>
            <a:off x="4210238" y="4266674"/>
            <a:ext cx="4095002" cy="964823"/>
            <a:chOff x="4611225" y="3455256"/>
            <a:chExt cx="4095002" cy="964823"/>
          </a:xfrm>
        </p:grpSpPr>
        <p:pic>
          <p:nvPicPr>
            <p:cNvPr id="12" name="Picture 11"/>
            <p:cNvPicPr>
              <a:picLocks noChangeAspect="1"/>
            </p:cNvPicPr>
            <p:nvPr/>
          </p:nvPicPr>
          <p:blipFill rotWithShape="1">
            <a:blip r:embed="rId9"/>
            <a:srcRect l="25783" t="71668" r="16" b="945"/>
            <a:stretch/>
          </p:blipFill>
          <p:spPr>
            <a:xfrm>
              <a:off x="4611225" y="3935675"/>
              <a:ext cx="4095002" cy="484404"/>
            </a:xfrm>
            <a:prstGeom prst="rect">
              <a:avLst/>
            </a:prstGeom>
          </p:spPr>
        </p:pic>
        <p:pic>
          <p:nvPicPr>
            <p:cNvPr id="26" name="Picture 25"/>
            <p:cNvPicPr>
              <a:picLocks noChangeAspect="1"/>
            </p:cNvPicPr>
            <p:nvPr/>
          </p:nvPicPr>
          <p:blipFill rotWithShape="1">
            <a:blip r:embed="rId9"/>
            <a:srcRect l="3450" r="62876" b="66448"/>
            <a:stretch/>
          </p:blipFill>
          <p:spPr>
            <a:xfrm>
              <a:off x="4611225" y="3455256"/>
              <a:ext cx="1504444" cy="480419"/>
            </a:xfrm>
            <a:prstGeom prst="rect">
              <a:avLst/>
            </a:prstGeom>
          </p:spPr>
        </p:pic>
      </p:grpSp>
      <p:grpSp>
        <p:nvGrpSpPr>
          <p:cNvPr id="23" name="Group 22"/>
          <p:cNvGrpSpPr/>
          <p:nvPr/>
        </p:nvGrpSpPr>
        <p:grpSpPr>
          <a:xfrm>
            <a:off x="4346201" y="917811"/>
            <a:ext cx="4360026" cy="2000249"/>
            <a:chOff x="5358446" y="222155"/>
            <a:chExt cx="3560122" cy="1468493"/>
          </a:xfrm>
        </p:grpSpPr>
        <p:pic>
          <p:nvPicPr>
            <p:cNvPr id="22" name="Picture 21"/>
            <p:cNvPicPr>
              <a:picLocks noChangeAspect="1"/>
            </p:cNvPicPr>
            <p:nvPr/>
          </p:nvPicPr>
          <p:blipFill rotWithShape="1">
            <a:blip r:embed="rId10"/>
            <a:srcRect b="75867"/>
            <a:stretch/>
          </p:blipFill>
          <p:spPr>
            <a:xfrm>
              <a:off x="5358446" y="222155"/>
              <a:ext cx="3560122" cy="739482"/>
            </a:xfrm>
            <a:prstGeom prst="rect">
              <a:avLst/>
            </a:prstGeom>
          </p:spPr>
        </p:pic>
        <p:pic>
          <p:nvPicPr>
            <p:cNvPr id="4" name="Picture 3"/>
            <p:cNvPicPr>
              <a:picLocks noChangeAspect="1"/>
            </p:cNvPicPr>
            <p:nvPr/>
          </p:nvPicPr>
          <p:blipFill rotWithShape="1">
            <a:blip r:embed="rId10"/>
            <a:srcRect t="33810" b="42399"/>
            <a:stretch/>
          </p:blipFill>
          <p:spPr>
            <a:xfrm>
              <a:off x="5358446" y="961637"/>
              <a:ext cx="3560122" cy="729011"/>
            </a:xfrm>
            <a:prstGeom prst="rect">
              <a:avLst/>
            </a:prstGeom>
          </p:spPr>
        </p:pic>
      </p:grpSp>
      <p:grpSp>
        <p:nvGrpSpPr>
          <p:cNvPr id="21" name="Group 20"/>
          <p:cNvGrpSpPr/>
          <p:nvPr/>
        </p:nvGrpSpPr>
        <p:grpSpPr>
          <a:xfrm>
            <a:off x="4346201" y="3053277"/>
            <a:ext cx="2990190" cy="952411"/>
            <a:chOff x="3652234" y="4705351"/>
            <a:chExt cx="2990190" cy="952411"/>
          </a:xfrm>
        </p:grpSpPr>
        <p:pic>
          <p:nvPicPr>
            <p:cNvPr id="6" name="Picture 5"/>
            <p:cNvPicPr>
              <a:picLocks noChangeAspect="1"/>
            </p:cNvPicPr>
            <p:nvPr/>
          </p:nvPicPr>
          <p:blipFill rotWithShape="1">
            <a:blip r:embed="rId11"/>
            <a:srcRect l="53817" t="32406" b="30148"/>
            <a:stretch/>
          </p:blipFill>
          <p:spPr>
            <a:xfrm>
              <a:off x="3652234" y="5046333"/>
              <a:ext cx="2990190" cy="611429"/>
            </a:xfrm>
            <a:prstGeom prst="rect">
              <a:avLst/>
            </a:prstGeom>
          </p:spPr>
        </p:pic>
        <p:pic>
          <p:nvPicPr>
            <p:cNvPr id="20" name="Picture 19"/>
            <p:cNvPicPr>
              <a:picLocks noChangeAspect="1"/>
            </p:cNvPicPr>
            <p:nvPr/>
          </p:nvPicPr>
          <p:blipFill rotWithShape="1">
            <a:blip r:embed="rId11"/>
            <a:srcRect r="82643" b="70006"/>
            <a:stretch/>
          </p:blipFill>
          <p:spPr>
            <a:xfrm>
              <a:off x="3652234" y="4705351"/>
              <a:ext cx="1123846" cy="489747"/>
            </a:xfrm>
            <a:prstGeom prst="rect">
              <a:avLst/>
            </a:prstGeom>
          </p:spPr>
        </p:pic>
      </p:grpSp>
      <p:pic>
        <p:nvPicPr>
          <p:cNvPr id="28" name="Picture 27"/>
          <p:cNvPicPr>
            <a:picLocks noChangeAspect="1"/>
          </p:cNvPicPr>
          <p:nvPr/>
        </p:nvPicPr>
        <p:blipFill rotWithShape="1">
          <a:blip r:embed="rId6"/>
          <a:srcRect l="58467" t="64107" r="6284" b="19184"/>
          <a:stretch/>
        </p:blipFill>
        <p:spPr>
          <a:xfrm>
            <a:off x="408892" y="3652281"/>
            <a:ext cx="1907643" cy="430940"/>
          </a:xfrm>
          <a:prstGeom prst="rect">
            <a:avLst/>
          </a:prstGeom>
        </p:spPr>
      </p:pic>
      <p:pic>
        <p:nvPicPr>
          <p:cNvPr id="29" name="Picture 28"/>
          <p:cNvPicPr>
            <a:picLocks noChangeAspect="1"/>
          </p:cNvPicPr>
          <p:nvPr/>
        </p:nvPicPr>
        <p:blipFill rotWithShape="1">
          <a:blip r:embed="rId3"/>
          <a:srcRect r="79529" b="70608"/>
          <a:stretch/>
        </p:blipFill>
        <p:spPr>
          <a:xfrm>
            <a:off x="220222" y="5982777"/>
            <a:ext cx="719205" cy="540824"/>
          </a:xfrm>
          <a:prstGeom prst="rect">
            <a:avLst/>
          </a:prstGeom>
        </p:spPr>
      </p:pic>
      <p:sp>
        <p:nvSpPr>
          <p:cNvPr id="30" name="Rectangle 29"/>
          <p:cNvSpPr/>
          <p:nvPr/>
        </p:nvSpPr>
        <p:spPr>
          <a:xfrm>
            <a:off x="0" y="0"/>
            <a:ext cx="9144000" cy="917811"/>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Global Impact Genomics</a:t>
            </a:r>
          </a:p>
        </p:txBody>
      </p:sp>
    </p:spTree>
    <p:extLst>
      <p:ext uri="{BB962C8B-B14F-4D97-AF65-F5344CB8AC3E}">
        <p14:creationId xmlns:p14="http://schemas.microsoft.com/office/powerpoint/2010/main" val="4009332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18839376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27280543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35334696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844660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4283438241"/>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13638750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38155552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25739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29772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order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Tree>
    <p:extLst>
      <p:ext uri="{BB962C8B-B14F-4D97-AF65-F5344CB8AC3E}">
        <p14:creationId xmlns:p14="http://schemas.microsoft.com/office/powerpoint/2010/main" val="376440468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Multidisciplinary approaches</a:t>
            </a:r>
            <a:endParaRPr lang="en-US" sz="3200" dirty="0">
              <a:latin typeface="Helvetica"/>
              <a:cs typeface="Helvetica"/>
            </a:endParaRPr>
          </a:p>
        </p:txBody>
      </p:sp>
      <p:pic>
        <p:nvPicPr>
          <p:cNvPr id="3"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2475124"/>
            <a:ext cx="6709848" cy="41796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6700" y="1296466"/>
            <a:ext cx="3212960" cy="117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1136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390482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rminating_seed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0" y="139700"/>
            <a:ext cx="9144000" cy="1320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latin typeface="Helvetica"/>
                <a:cs typeface="Helvetica"/>
              </a:rPr>
              <a:t>From small beginnings…</a:t>
            </a:r>
          </a:p>
          <a:p>
            <a:pPr algn="ctr"/>
            <a:r>
              <a:rPr lang="en-US" sz="4800" dirty="0" smtClean="0">
                <a:latin typeface="Helvetica"/>
                <a:cs typeface="Helvetica"/>
              </a:rPr>
              <a:t>Genomics projects can be grown</a:t>
            </a:r>
          </a:p>
        </p:txBody>
      </p:sp>
    </p:spTree>
    <p:extLst>
      <p:ext uri="{BB962C8B-B14F-4D97-AF65-F5344CB8AC3E}">
        <p14:creationId xmlns:p14="http://schemas.microsoft.com/office/powerpoint/2010/main" val="29929766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32230" y="990022"/>
            <a:ext cx="3062269" cy="5016758"/>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err="1">
                <a:latin typeface="Delicious-Roman"/>
                <a:cs typeface="Delicious-Roman"/>
              </a:rPr>
              <a:t>Pilar</a:t>
            </a:r>
            <a:r>
              <a:rPr lang="en-US" sz="2000" dirty="0">
                <a:latin typeface="Delicious-Roman"/>
                <a:cs typeface="Delicious-Roman"/>
              </a:rPr>
              <a:t> </a:t>
            </a:r>
            <a:r>
              <a:rPr lang="en-US" sz="2000" dirty="0" err="1">
                <a:latin typeface="Delicious-Roman"/>
                <a:cs typeface="Delicious-Roman"/>
              </a:rPr>
              <a:t>Corredor</a:t>
            </a:r>
            <a:r>
              <a:rPr lang="en-US" sz="2000" dirty="0">
                <a:latin typeface="Delicious-Roman"/>
                <a:cs typeface="Delicious-Roman"/>
              </a:rPr>
              <a:t>-Moreno</a:t>
            </a: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r>
              <a:rPr lang="en-US" sz="2000" dirty="0" smtClean="0">
                <a:latin typeface="Delicious-Roman"/>
                <a:cs typeface="Delicious-Roman"/>
              </a:rPr>
              <a:t>Graham </a:t>
            </a:r>
            <a:r>
              <a:rPr lang="en-US" sz="2000" dirty="0" err="1">
                <a:latin typeface="Delicious-Roman"/>
                <a:cs typeface="Delicious-Roman"/>
              </a:rPr>
              <a:t>Etherington</a:t>
            </a:r>
            <a:endParaRPr lang="en-US" sz="2000" dirty="0">
              <a:latin typeface="Delicious-Roman"/>
              <a:cs typeface="Delicious-Roman"/>
            </a:endParaRPr>
          </a:p>
          <a:p>
            <a:r>
              <a:rPr lang="en-US" sz="2000" dirty="0" smtClean="0">
                <a:latin typeface="Delicious-Roman"/>
                <a:cs typeface="Delicious-Roman"/>
              </a:rPr>
              <a:t>Ed </a:t>
            </a:r>
            <a:r>
              <a:rPr lang="en-US" sz="2000" dirty="0" err="1" smtClean="0">
                <a:latin typeface="Delicious-Roman"/>
                <a:cs typeface="Delicious-Roman"/>
              </a:rPr>
              <a:t>Chalstrey</a:t>
            </a:r>
            <a:endParaRPr lang="en-US" sz="2000" dirty="0" smtClean="0">
              <a:latin typeface="Delicious-Roman"/>
              <a:cs typeface="Delicious-Roman"/>
            </a:endParaRPr>
          </a:p>
          <a:p>
            <a:r>
              <a:rPr lang="en-US" sz="2000" dirty="0" err="1">
                <a:latin typeface="Delicious-Roman"/>
                <a:cs typeface="Delicious-Roman"/>
              </a:rPr>
              <a:t>Reda</a:t>
            </a:r>
            <a:r>
              <a:rPr lang="en-US" sz="2000" dirty="0">
                <a:latin typeface="Delicious-Roman"/>
                <a:cs typeface="Delicious-Roman"/>
              </a:rPr>
              <a:t> </a:t>
            </a:r>
            <a:r>
              <a:rPr lang="en-US" sz="2000" dirty="0" err="1">
                <a:latin typeface="Delicious-Roman"/>
                <a:cs typeface="Delicious-Roman"/>
              </a:rPr>
              <a:t>Younsi</a:t>
            </a:r>
            <a:endParaRPr lang="en-US" sz="2000" dirty="0">
              <a:latin typeface="Delicious-Roman"/>
              <a:cs typeface="Delicious-Roman"/>
            </a:endParaRPr>
          </a:p>
          <a:p>
            <a:r>
              <a:rPr lang="en-US" sz="2000" dirty="0">
                <a:latin typeface="Delicious-Roman"/>
                <a:cs typeface="Delicious-Roman"/>
              </a:rPr>
              <a:t>Thomas Down</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endParaRPr lang="en-US" sz="2000" dirty="0" smtClean="0">
              <a:latin typeface="Delicious-Roman"/>
              <a:cs typeface="Delicious-Roman"/>
            </a:endParaRP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3421637" cy="4401205"/>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r>
              <a:rPr lang="en-US" sz="2000" dirty="0" smtClean="0">
                <a:latin typeface="Delicious-Roman"/>
                <a:cs typeface="Delicious-Roman"/>
              </a:rPr>
              <a:t>Ricardo Ramirez-Gonzalez</a:t>
            </a:r>
          </a:p>
          <a:p>
            <a:r>
              <a:rPr lang="en-US" sz="2000" dirty="0" smtClean="0">
                <a:latin typeface="Delicious-Roman"/>
                <a:cs typeface="Delicious-Roman"/>
              </a:rPr>
              <a:t>Richard Leggett</a:t>
            </a: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2" name="Picture 1"/>
          <p:cNvPicPr>
            <a:picLocks noChangeAspect="1"/>
          </p:cNvPicPr>
          <p:nvPr/>
        </p:nvPicPr>
        <p:blipFill>
          <a:blip r:embed="rId9"/>
          <a:stretch>
            <a:fillRect/>
          </a:stretch>
        </p:blipFill>
        <p:spPr>
          <a:xfrm>
            <a:off x="7162800" y="4547308"/>
            <a:ext cx="1558068" cy="1310049"/>
          </a:xfrm>
          <a:prstGeom prst="rect">
            <a:avLst/>
          </a:prstGeom>
        </p:spPr>
      </p:pic>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6" name="Picture 5"/>
          <p:cNvPicPr>
            <a:picLocks noChangeAspect="1"/>
          </p:cNvPicPr>
          <p:nvPr/>
        </p:nvPicPr>
        <p:blipFill rotWithShape="1">
          <a:blip r:embed="rId3"/>
          <a:srcRect b="15741"/>
          <a:stretch/>
        </p:blipFill>
        <p:spPr>
          <a:xfrm>
            <a:off x="90796" y="622300"/>
            <a:ext cx="3770837" cy="4864101"/>
          </a:xfrm>
          <a:prstGeom prst="rect">
            <a:avLst/>
          </a:prstGeom>
        </p:spPr>
      </p:pic>
      <p:pic>
        <p:nvPicPr>
          <p:cNvPr id="3" name="Picture 2"/>
          <p:cNvPicPr>
            <a:picLocks noChangeAspect="1"/>
          </p:cNvPicPr>
          <p:nvPr/>
        </p:nvPicPr>
        <p:blipFill>
          <a:blip r:embed="rId4"/>
          <a:stretch>
            <a:fillRect/>
          </a:stretch>
        </p:blipFill>
        <p:spPr>
          <a:xfrm>
            <a:off x="215189" y="5346700"/>
            <a:ext cx="1320800" cy="1320800"/>
          </a:xfrm>
          <a:prstGeom prst="rect">
            <a:avLst/>
          </a:prstGeom>
        </p:spPr>
      </p:pic>
      <p:pic>
        <p:nvPicPr>
          <p:cNvPr id="5" name="Picture 4" descr="SummerSchoolFlyerV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7756" y="749300"/>
            <a:ext cx="4077472" cy="5765800"/>
          </a:xfrm>
          <a:prstGeom prst="rect">
            <a:avLst/>
          </a:prstGeom>
        </p:spPr>
      </p:pic>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39443154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nd_the_g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7656" cy="6858000"/>
          </a:xfrm>
          <a:prstGeom prst="rect">
            <a:avLst/>
          </a:prstGeom>
        </p:spPr>
      </p:pic>
      <p:sp>
        <p:nvSpPr>
          <p:cNvPr id="9" name="Rectangle 8"/>
          <p:cNvSpPr/>
          <p:nvPr/>
        </p:nvSpPr>
        <p:spPr>
          <a:xfrm>
            <a:off x="13656" y="3448405"/>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bridge the gap between biologist and </a:t>
            </a:r>
            <a:r>
              <a:rPr lang="en-US" sz="3600" dirty="0" err="1" smtClean="0">
                <a:latin typeface="Helvetica"/>
                <a:cs typeface="Helvetica"/>
              </a:rPr>
              <a:t>bioinformatician</a:t>
            </a:r>
            <a:r>
              <a:rPr lang="en-US" sz="3600" dirty="0" smtClean="0">
                <a:latin typeface="Helvetica"/>
                <a:cs typeface="Helvetica"/>
              </a:rPr>
              <a:t>?</a:t>
            </a:r>
          </a:p>
        </p:txBody>
      </p:sp>
    </p:spTree>
    <p:extLst>
      <p:ext uri="{BB962C8B-B14F-4D97-AF65-F5344CB8AC3E}">
        <p14:creationId xmlns:p14="http://schemas.microsoft.com/office/powerpoint/2010/main" val="412085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smtClean="0"/>
              <a:t>Discworld</a:t>
            </a:r>
            <a:r>
              <a:rPr lang="en-US" i="1" dirty="0" smtClean="0"/>
              <a:t> </a:t>
            </a:r>
            <a:r>
              <a:rPr lang="en-US" i="1" dirty="0"/>
              <a:t>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019300" y="190501"/>
            <a:ext cx="5168900" cy="6667500"/>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3"/>
          <a:srcRect r="9861"/>
          <a:stretch/>
        </p:blipFill>
        <p:spPr>
          <a:xfrm>
            <a:off x="114301" y="1219200"/>
            <a:ext cx="4689613" cy="1892300"/>
          </a:xfrm>
          <a:prstGeom prst="rect">
            <a:avLst/>
          </a:prstGeom>
        </p:spPr>
      </p:pic>
      <p:pic>
        <p:nvPicPr>
          <p:cNvPr id="6" name="Picture 5"/>
          <p:cNvPicPr>
            <a:picLocks noChangeAspect="1"/>
          </p:cNvPicPr>
          <p:nvPr/>
        </p:nvPicPr>
        <p:blipFill>
          <a:blip r:embed="rId4"/>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Collaboration</a:t>
            </a:r>
            <a:endParaRPr lang="en-US" dirty="0">
              <a:latin typeface="Helvetica"/>
              <a:cs typeface="Helvetica"/>
            </a:endParaRPr>
          </a:p>
        </p:txBody>
      </p:sp>
    </p:spTree>
    <p:extLst>
      <p:ext uri="{BB962C8B-B14F-4D97-AF65-F5344CB8AC3E}">
        <p14:creationId xmlns:p14="http://schemas.microsoft.com/office/powerpoint/2010/main" val="1635816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045200"/>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Ash / Fresno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9744694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7345754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21476</TotalTime>
  <Words>2908</Words>
  <Application>Microsoft Macintosh PowerPoint</Application>
  <PresentationFormat>On-screen Show (4:3)</PresentationFormat>
  <Paragraphs>302</Paragraphs>
  <Slides>33</Slides>
  <Notes>32</Notes>
  <HiddenSlides>1</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313</cp:revision>
  <dcterms:created xsi:type="dcterms:W3CDTF">2011-04-12T19:11:26Z</dcterms:created>
  <dcterms:modified xsi:type="dcterms:W3CDTF">2015-02-03T17:37:02Z</dcterms:modified>
</cp:coreProperties>
</file>